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embeddedFontLst>
    <p:embeddedFont>
      <p:font typeface="Play" pitchFamily="82" charset="7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hDwrLG2JDDs5WJHo8yVWP+K8ej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B4E213-FBEB-4FA8-92F5-A5A11D302B2E}">
  <a:tblStyle styleId="{26B4E213-FBEB-4FA8-92F5-A5A11D302B2E}" styleName="Table_0">
    <a:wholeTbl>
      <a:tcTxStyle b="off" i="off">
        <a:font>
          <a:latin typeface="Grandview Display"/>
          <a:ea typeface="Grandview Display"/>
          <a:cs typeface="Grandview Display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BFB"/>
          </a:solidFill>
        </a:fill>
      </a:tcStyle>
    </a:wholeTbl>
    <a:band1H>
      <a:tcTxStyle b="off" i="off"/>
      <a:tcStyle>
        <a:tcBdr/>
        <a:fill>
          <a:solidFill>
            <a:srgbClr val="CBD4F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D4F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Grandview Display"/>
          <a:ea typeface="Grandview Display"/>
          <a:cs typeface="Grandview Display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randview Display"/>
          <a:ea typeface="Grandview Display"/>
          <a:cs typeface="Grandview Display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randview Display"/>
          <a:ea typeface="Grandview Display"/>
          <a:cs typeface="Grandview Display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Grandview Display"/>
          <a:ea typeface="Grandview Display"/>
          <a:cs typeface="Grandview Display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8E9D024-F315-4207-953B-E99AB6D4C68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ACA04BC-7D3E-438A-9FE0-A5EE25300D8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Lynne</a:t>
            </a:r>
            <a:br>
              <a:rPr lang="en-US"/>
            </a:br>
            <a:br>
              <a:rPr lang="en-US"/>
            </a:br>
            <a:r>
              <a:rPr lang="en-US"/>
              <a:t>---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Mridul</a:t>
            </a:r>
            <a:endParaRPr/>
          </a:p>
        </p:txBody>
      </p:sp>
      <p:sp>
        <p:nvSpPr>
          <p:cNvPr id="185" name="Google Shape;18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Conor</a:t>
            </a:r>
            <a:endParaRPr/>
          </a:p>
        </p:txBody>
      </p:sp>
      <p:sp>
        <p:nvSpPr>
          <p:cNvPr id="192" name="Google Shape;19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Conor</a:t>
            </a:r>
            <a:endParaRPr/>
          </a:p>
        </p:txBody>
      </p:sp>
      <p:sp>
        <p:nvSpPr>
          <p:cNvPr id="200" name="Google Shape;20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Global Confidence Threshold Tuning</a:t>
            </a:r>
            <a:br>
              <a:rPr lang="en-US"/>
            </a:br>
            <a:endParaRPr/>
          </a:p>
        </p:txBody>
      </p:sp>
      <p:sp>
        <p:nvSpPr>
          <p:cNvPr id="207" name="Google Shape;2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r>
              <a:rPr lang="en-US"/>
              <a:t>Conor</a:t>
            </a:r>
            <a:endParaRPr/>
          </a:p>
        </p:txBody>
      </p:sp>
      <p:sp>
        <p:nvSpPr>
          <p:cNvPr id="218" name="Google Shape;21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Conor</a:t>
            </a:r>
            <a:endParaRPr/>
          </a:p>
        </p:txBody>
      </p:sp>
      <p:sp>
        <p:nvSpPr>
          <p:cNvPr id="228" name="Google Shape;22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Conor</a:t>
            </a:r>
            <a:endParaRPr/>
          </a:p>
        </p:txBody>
      </p:sp>
      <p:sp>
        <p:nvSpPr>
          <p:cNvPr id="238" name="Google Shape;23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Conor</a:t>
            </a:r>
            <a:endParaRPr/>
          </a:p>
        </p:txBody>
      </p:sp>
      <p:sp>
        <p:nvSpPr>
          <p:cNvPr id="249" name="Google Shape;24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Conor</a:t>
            </a:r>
            <a:br>
              <a:rPr lang="en-US"/>
            </a:br>
            <a:endParaRPr/>
          </a:p>
        </p:txBody>
      </p:sp>
      <p:sp>
        <p:nvSpPr>
          <p:cNvPr id="259" name="Google Shape;2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346a79c46_2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Vishal &amp; Conor</a:t>
            </a:r>
            <a:endParaRPr/>
          </a:p>
        </p:txBody>
      </p:sp>
      <p:sp>
        <p:nvSpPr>
          <p:cNvPr id="268" name="Google Shape;268;g37346a79c46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Lynne</a:t>
            </a:r>
            <a:br>
              <a:rPr lang="en-US"/>
            </a:br>
            <a:r>
              <a:rPr lang="en-US"/>
              <a:t>---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Vishal</a:t>
            </a:r>
            <a:endParaRPr/>
          </a:p>
        </p:txBody>
      </p:sp>
      <p:sp>
        <p:nvSpPr>
          <p:cNvPr id="275" name="Google Shape;27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346a79c46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37346a79c46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Vishal</a:t>
            </a:r>
            <a:endParaRPr/>
          </a:p>
        </p:txBody>
      </p:sp>
      <p:sp>
        <p:nvSpPr>
          <p:cNvPr id="286" name="Google Shape;286;g37346a79c46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r>
              <a:rPr lang="en-US"/>
              <a:t>Vishal</a:t>
            </a:r>
            <a:endParaRPr/>
          </a:p>
        </p:txBody>
      </p:sp>
      <p:sp>
        <p:nvSpPr>
          <p:cNvPr id="296" name="Google Shape;29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Vishal</a:t>
            </a:r>
            <a:endParaRPr/>
          </a:p>
        </p:txBody>
      </p:sp>
      <p:sp>
        <p:nvSpPr>
          <p:cNvPr id="307" name="Google Shape;307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7346a79c46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37346a79c46_1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r>
              <a:rPr lang="en-US"/>
              <a:t>Vishal - Ok. I will cover this. Lets avoid abrupt transitions. </a:t>
            </a:r>
            <a:endParaRPr/>
          </a:p>
        </p:txBody>
      </p:sp>
      <p:sp>
        <p:nvSpPr>
          <p:cNvPr id="332" name="Google Shape;332;g37346a79c46_1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r>
              <a:rPr lang="en-US"/>
              <a:t>Vishal</a:t>
            </a:r>
            <a:endParaRPr/>
          </a:p>
        </p:txBody>
      </p:sp>
      <p:sp>
        <p:nvSpPr>
          <p:cNvPr id="343" name="Google Shape;343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r>
              <a:rPr lang="en-US"/>
              <a:t>Vishal</a:t>
            </a:r>
            <a:endParaRPr/>
          </a:p>
        </p:txBody>
      </p:sp>
      <p:sp>
        <p:nvSpPr>
          <p:cNvPr id="355" name="Google Shape;355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Vishal</a:t>
            </a:r>
            <a:endParaRPr/>
          </a:p>
        </p:txBody>
      </p:sp>
      <p:sp>
        <p:nvSpPr>
          <p:cNvPr id="366" name="Google Shape;36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7346a79c46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37346a79c46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r>
              <a:rPr lang="en-US"/>
              <a:t>Vishal</a:t>
            </a:r>
            <a:endParaRPr/>
          </a:p>
        </p:txBody>
      </p:sp>
      <p:sp>
        <p:nvSpPr>
          <p:cNvPr id="386" name="Google Shape;386;g37346a79c46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Lynne</a:t>
            </a:r>
            <a:br>
              <a:rPr lang="en-US"/>
            </a:br>
            <a:r>
              <a:rPr lang="en-US"/>
              <a:t>---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13" name="Google Shape;11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Lynne</a:t>
            </a:r>
            <a:endParaRPr/>
          </a:p>
        </p:txBody>
      </p:sp>
      <p:sp>
        <p:nvSpPr>
          <p:cNvPr id="123" name="Google Shape;12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Lynne</a:t>
            </a:r>
            <a:endParaRPr/>
          </a:p>
        </p:txBody>
      </p:sp>
      <p:sp>
        <p:nvSpPr>
          <p:cNvPr id="133" name="Google Shape;1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Lynne – explored removing ruler and hair, which did not improve the model. </a:t>
            </a:r>
            <a:endParaRPr/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Mridul – embedding model – potential contrastive learning in the future </a:t>
            </a:r>
            <a:endParaRPr/>
          </a:p>
        </p:txBody>
      </p:sp>
      <p:sp>
        <p:nvSpPr>
          <p:cNvPr id="153" name="Google Shape;15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Mridul</a:t>
            </a:r>
            <a:endParaRPr/>
          </a:p>
        </p:txBody>
      </p:sp>
      <p:sp>
        <p:nvSpPr>
          <p:cNvPr id="163" name="Google Shape;1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Mridul</a:t>
            </a:r>
            <a:endParaRPr/>
          </a:p>
        </p:txBody>
      </p:sp>
      <p:sp>
        <p:nvSpPr>
          <p:cNvPr id="175" name="Google Shape;17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sz="1800" b="1" cap="none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4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 rot="5400000">
            <a:off x="4302464" y="-1028912"/>
            <a:ext cx="3566160" cy="10890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8041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marL="914400" lvl="1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marL="1371600" lvl="2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marL="1828800" lvl="3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marL="2286000" lvl="4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4" name="Google Shape;84;p31"/>
          <p:cNvSpPr txBox="1">
            <a:spLocks noGrp="1"/>
          </p:cNvSpPr>
          <p:nvPr>
            <p:ph type="title"/>
          </p:nvPr>
        </p:nvSpPr>
        <p:spPr>
          <a:xfrm rot="5400000">
            <a:off x="7346663" y="2502635"/>
            <a:ext cx="5536884" cy="181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body" idx="1"/>
          </p:nvPr>
        </p:nvSpPr>
        <p:spPr>
          <a:xfrm rot="5400000">
            <a:off x="2077849" y="-797689"/>
            <a:ext cx="5536884" cy="841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8041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marL="914400" lvl="1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marL="1371600" lvl="2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marL="1828800" lvl="3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marL="2286000" lvl="4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" name="Google Shape;89;p31"/>
          <p:cNvCxnSpPr/>
          <p:nvPr/>
        </p:nvCxnSpPr>
        <p:spPr>
          <a:xfrm rot="5400000">
            <a:off x="10872154" y="1192438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body" idx="1"/>
          </p:nvPr>
        </p:nvSpPr>
        <p:spPr>
          <a:xfrm>
            <a:off x="640080" y="2633472"/>
            <a:ext cx="52120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8041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marL="914400" lvl="1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marL="1371600" lvl="2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marL="1828800" lvl="3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marL="2286000" lvl="4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2"/>
          </p:nvPr>
        </p:nvSpPr>
        <p:spPr>
          <a:xfrm>
            <a:off x="6318928" y="2633472"/>
            <a:ext cx="52120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8041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marL="914400" lvl="1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marL="1371600" lvl="2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marL="1828800" lvl="3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marL="2286000" lvl="4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8041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marL="914400" lvl="1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marL="1371600" lvl="2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marL="1828800" lvl="3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marL="2286000" lvl="4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4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4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66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92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92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" name="Google Shape;42;p24"/>
          <p:cNvCxnSpPr/>
          <p:nvPr/>
        </p:nvCxnSpPr>
        <p:spPr>
          <a:xfrm>
            <a:off x="716281" y="4715234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sz="1800" b="1" cap="none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4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2"/>
          </p:nvPr>
        </p:nvSpPr>
        <p:spPr>
          <a:xfrm>
            <a:off x="640079" y="3006725"/>
            <a:ext cx="5212080" cy="319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8041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marL="914400" lvl="1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marL="1371600" lvl="2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marL="1828800" lvl="3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marL="2286000" lvl="4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3"/>
          </p:nvPr>
        </p:nvSpPr>
        <p:spPr>
          <a:xfrm>
            <a:off x="6318928" y="2311352"/>
            <a:ext cx="5212080" cy="69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sz="1800" b="1" cap="none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4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4"/>
          </p:nvPr>
        </p:nvSpPr>
        <p:spPr>
          <a:xfrm>
            <a:off x="6318928" y="3006725"/>
            <a:ext cx="5212080" cy="319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8041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marL="914400" lvl="1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marL="1371600" lvl="2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marL="1828800" lvl="3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marL="2286000" lvl="4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9" name="Google Shape;59;p27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4936519" y="1031001"/>
            <a:ext cx="6594490" cy="516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3286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36"/>
              <a:buChar char="•"/>
              <a:defRPr sz="2800"/>
            </a:lvl1pPr>
            <a:lvl2pPr marL="914400" lvl="1" indent="-361187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88"/>
              <a:buChar char="•"/>
              <a:defRPr sz="2400"/>
            </a:lvl2pPr>
            <a:lvl3pPr marL="1371600" lvl="2" indent="-33908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40"/>
              <a:buChar char="•"/>
              <a:defRPr sz="2000"/>
            </a:lvl3pPr>
            <a:lvl4pPr marL="1828800" lvl="3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 sz="1800"/>
            </a:lvl4pPr>
            <a:lvl5pPr marL="2286000" lvl="4" indent="-32804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body" idx="2"/>
          </p:nvPr>
        </p:nvSpPr>
        <p:spPr>
          <a:xfrm>
            <a:off x="640080" y="2972168"/>
            <a:ext cx="3859397" cy="322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18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44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7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7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>
            <a:spLocks noGrp="1"/>
          </p:cNvSpPr>
          <p:nvPr>
            <p:ph type="pic" idx="2"/>
          </p:nvPr>
        </p:nvSpPr>
        <p:spPr>
          <a:xfrm>
            <a:off x="4937760" y="1033271"/>
            <a:ext cx="6592824" cy="516636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9"/>
          <p:cNvSpPr txBox="1">
            <a:spLocks noGrp="1"/>
          </p:cNvSpPr>
          <p:nvPr>
            <p:ph type="body" idx="1"/>
          </p:nvPr>
        </p:nvSpPr>
        <p:spPr>
          <a:xfrm>
            <a:off x="640080" y="2972167"/>
            <a:ext cx="3859397" cy="322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18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44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7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7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909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2804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699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0594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18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0594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18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20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1946564" y="1249217"/>
            <a:ext cx="8298873" cy="225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Play"/>
              <a:buNone/>
            </a:pPr>
            <a:r>
              <a:rPr lang="en-US" sz="4600">
                <a:latin typeface="Times New Roman"/>
                <a:ea typeface="Times New Roman"/>
                <a:cs typeface="Times New Roman"/>
                <a:sym typeface="Times New Roman"/>
              </a:rPr>
              <a:t>Classification Model for Lesion Images on the HAM10000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1090863" y="4490100"/>
            <a:ext cx="9593179" cy="128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8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CONOR HUH, MRIDUL JAIN, VISHAL SAXENA, LYNNE WANG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88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MIDS 281 COMPUTER VISION, UC BERKELEY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8" name="Google Shape;98;p1"/>
          <p:cNvCxnSpPr/>
          <p:nvPr/>
        </p:nvCxnSpPr>
        <p:spPr>
          <a:xfrm>
            <a:off x="5730240" y="4290504"/>
            <a:ext cx="73152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0" descr="A collage of maps of different colo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0271" y="1306800"/>
            <a:ext cx="6831458" cy="511410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2769628" y="460850"/>
            <a:ext cx="69174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UMAP 2D Visualization of Features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6" name="Google Shape;196;p11"/>
          <p:cNvSpPr txBox="1"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Play"/>
              <a:buNone/>
            </a:pPr>
            <a:r>
              <a:rPr lang="en-US" sz="6500">
                <a:latin typeface="Times New Roman"/>
                <a:ea typeface="Times New Roman"/>
                <a:cs typeface="Times New Roman"/>
                <a:sym typeface="Times New Roman"/>
              </a:rPr>
              <a:t>Training and Evaluation Strategies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7" name="Google Shape;197;p11"/>
          <p:cNvCxnSpPr/>
          <p:nvPr/>
        </p:nvCxnSpPr>
        <p:spPr>
          <a:xfrm>
            <a:off x="723131" y="6268313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Approach 1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727250" y="2179350"/>
            <a:ext cx="10516500" cy="402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9159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566"/>
              <a:buNone/>
            </a:pP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r>
              <a:rPr lang="en-US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1: (Evaluate on whole test set)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804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Produced a best model after optimizing for F1, and AUC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-ROC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both Oversampling and Class Weighting approaches. </a:t>
            </a:r>
            <a:endParaRPr/>
          </a:p>
          <a:p>
            <a:pPr marL="457200" lvl="0" indent="-32804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fit over: XGBC, RCF, Logistic Regression, and KNN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8041" algn="l" rtl="0">
              <a:spcBef>
                <a:spcPts val="1000"/>
              </a:spcBef>
              <a:spcAft>
                <a:spcPts val="0"/>
              </a:spcAft>
              <a:buSzPts val="1566"/>
              <a:buChar char="•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Identified top 5 features using feature trimming process.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804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Threshold tuning for AUC-ROC experiments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804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No Threshold Tuning for F1-Macro Experiments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804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All elements in test set included in evaluation (test set) metrics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12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0" name="Google Shape;21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1" name="Google Shape;211;p12"/>
          <p:cNvSpPr txBox="1"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K-Fold </a:t>
            </a:r>
            <a:b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b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Oversampling or Class-Weighting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2"/>
          <p:cNvSpPr txBox="1">
            <a:spLocks noGrp="1"/>
          </p:cNvSpPr>
          <p:nvPr>
            <p:ph type="body" idx="2"/>
          </p:nvPr>
        </p:nvSpPr>
        <p:spPr>
          <a:xfrm>
            <a:off x="640075" y="2176024"/>
            <a:ext cx="6291600" cy="4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10000"/>
          </a:bodyPr>
          <a:lstStyle/>
          <a:p>
            <a:pPr marL="228600" lvl="0" indent="-22031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7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 first performed a stratified 80/20 train-test split, ensuring class distribution was preserved. The 20% test set was held out entirely for final evaluation.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0313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7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80% training set was then further split (80/20) into training and validation subsets, and used with 5-fold Stratified K-Fold Cross-Validation for robust hyperparameter tuning.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0313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7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 used Bayesian optimization (BayesSearchCV) with 5-fold cross-validation to identify optimal hyperparameters. For each hyperparameter candidate, five models were trained and evaluated across folds, and the average performance (macro F1 or AUC-ROC) was used to guide optimization.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0313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7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After selecting the best hyperparameters, a final model was retrained on the entire 80% training set, incorporating the same oversampling or class-weighting strategy.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0313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7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Threshold tuning was performed on a separate validation set to improve class-wise decision boundaries and enhance macro F1 performance on the multiclass task for AUC-ROC experiments.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0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7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Using a separate validation set, we treat each class as an independent binary classification problem to find its unique F1-score-maximizing probability threshold. The result is a set of tailored, per-class decision cutoffs used to enhance classification performance.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0313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7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No threshold tuning was conducted on the F1 Optimized Experiments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12" descr="Misty Snow Mountain Background White Blue Fog Rock Pattern Ombre Gradient Texture Stalagmite Grotto Cave Computer Graphic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363" r="26628"/>
          <a:stretch/>
        </p:blipFill>
        <p:spPr>
          <a:xfrm>
            <a:off x="7776429" y="914400"/>
            <a:ext cx="4414591" cy="53571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12"/>
          <p:cNvCxnSpPr/>
          <p:nvPr/>
        </p:nvCxnSpPr>
        <p:spPr>
          <a:xfrm rot="10800000" flipH="1">
            <a:off x="7774468" y="6271515"/>
            <a:ext cx="441655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13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/>
          </p:nvPr>
        </p:nvSpPr>
        <p:spPr>
          <a:xfrm>
            <a:off x="598983" y="482361"/>
            <a:ext cx="8450424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lay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Approach 1: Model Performance (1/2)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3" name="Google Shape;223;p13"/>
          <p:cNvCxnSpPr/>
          <p:nvPr/>
        </p:nvCxnSpPr>
        <p:spPr>
          <a:xfrm rot="10800000" flipH="1">
            <a:off x="7774468" y="6271515"/>
            <a:ext cx="441655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24" name="Google Shape;224;p13"/>
          <p:cNvGraphicFramePr/>
          <p:nvPr/>
        </p:nvGraphicFramePr>
        <p:xfrm>
          <a:off x="713232" y="1069518"/>
          <a:ext cx="11081500" cy="5093656"/>
        </p:xfrm>
        <a:graphic>
          <a:graphicData uri="http://schemas.openxmlformats.org/drawingml/2006/table">
            <a:tbl>
              <a:tblPr firstRow="1" firstCol="1" bandRow="1">
                <a:noFill/>
                <a:tableStyleId>{26B4E213-FBEB-4FA8-92F5-A5A11D302B2E}</a:tableStyleId>
              </a:tblPr>
              <a:tblGrid>
                <a:gridCol w="116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3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3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F1 Optimized Models w/ Oversampling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Model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Train Time (s)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Inference Time (s)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Best CV F1-Macro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Set AUC-ROC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Accuracy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Macro F1-Score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Best Hyperparameters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XGB*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>
                          <a:highlight>
                            <a:srgbClr val="FFFF00"/>
                          </a:highlight>
                        </a:rPr>
                        <a:t>2364.96</a:t>
                      </a:r>
                      <a:endParaRPr sz="1500" u="none" strike="noStrike" cap="none"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>
                          <a:highlight>
                            <a:srgbClr val="FFFF00"/>
                          </a:highlight>
                        </a:rPr>
                        <a:t>0.11</a:t>
                      </a:r>
                      <a:endParaRPr sz="1500" u="none" strike="noStrike" cap="none"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>
                          <a:highlight>
                            <a:srgbClr val="FFFF00"/>
                          </a:highlight>
                        </a:rPr>
                        <a:t>0.6752</a:t>
                      </a:r>
                      <a:endParaRPr sz="1500" u="none" strike="noStrike" cap="none"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>
                          <a:highlight>
                            <a:srgbClr val="FFFF00"/>
                          </a:highlight>
                        </a:rPr>
                        <a:t>0.9699</a:t>
                      </a:r>
                      <a:endParaRPr sz="1500" u="none" strike="noStrike" cap="none"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>
                          <a:highlight>
                            <a:srgbClr val="FFFF00"/>
                          </a:highlight>
                        </a:rPr>
                        <a:t>0.8509</a:t>
                      </a:r>
                      <a:endParaRPr sz="1500" u="none" strike="noStrike" cap="none"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>
                          <a:highlight>
                            <a:srgbClr val="FFFF00"/>
                          </a:highlight>
                        </a:rPr>
                        <a:t>0.7407</a:t>
                      </a:r>
                      <a:endParaRPr sz="1500" u="none" strike="noStrike" cap="none"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>
                          <a:highlight>
                            <a:srgbClr val="FFFF00"/>
                          </a:highlight>
                        </a:rPr>
                        <a:t>lr=0.29, max_depth=3, n_est=491</a:t>
                      </a:r>
                      <a:endParaRPr sz="1500" u="none" strike="noStrike" cap="none"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LS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347.99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0.03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0.6556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0.9534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0.7902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0.6712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C=2.07, penalty='l1'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RF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347.47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0.31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0.5585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0.9347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0.6983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0.6119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max_depth=10, n_bins=19, n_est=500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KNN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105.28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0.17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0.3423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0.6654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0.613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0.3496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n_neighbors=3, p=2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AUC-ROC Optimized Models w/ Oversampling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Model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Train Time (s)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Inference Time (s)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Best CV AUC-ROC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Set AUC-ROC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Accuracy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Macro F1-Score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Best Hyperparameters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XGB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707.4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0.11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0.9566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0.9649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0.8268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0.6948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lr=0.30, max_depth=3, n_est=412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RF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86.32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0.3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0.9435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0.9514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0.7907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0.6229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max_depth=45, n_bins=18, n_est=500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LR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347.99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0.03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0.9385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0.9534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0.7987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0.6761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C=0.69, penalty='l1'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KNN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6.96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0.07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0.7335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0.7221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0.5452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0.3142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n_neighbors=30, p=2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14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1" name="Google Shape;23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>
            <a:off x="598983" y="482361"/>
            <a:ext cx="8145624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Approach 1: Model Performance (2/2)</a:t>
            </a:r>
            <a:endParaRPr/>
          </a:p>
        </p:txBody>
      </p:sp>
      <p:cxnSp>
        <p:nvCxnSpPr>
          <p:cNvPr id="233" name="Google Shape;233;p14"/>
          <p:cNvCxnSpPr/>
          <p:nvPr/>
        </p:nvCxnSpPr>
        <p:spPr>
          <a:xfrm rot="10800000" flipH="1">
            <a:off x="7774468" y="6271515"/>
            <a:ext cx="441655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34" name="Google Shape;234;p14"/>
          <p:cNvGraphicFramePr/>
          <p:nvPr/>
        </p:nvGraphicFramePr>
        <p:xfrm>
          <a:off x="713232" y="1069518"/>
          <a:ext cx="11081500" cy="4837116"/>
        </p:xfrm>
        <a:graphic>
          <a:graphicData uri="http://schemas.openxmlformats.org/drawingml/2006/table">
            <a:tbl>
              <a:tblPr firstRow="1" firstCol="1" bandRow="1">
                <a:noFill/>
                <a:tableStyleId>{26B4E213-FBEB-4FA8-92F5-A5A11D302B2E}</a:tableStyleId>
              </a:tblPr>
              <a:tblGrid>
                <a:gridCol w="116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3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3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F1 Optimized Models w/ Class Balancing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Model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Train Time (s)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Inference Time (s)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Best CV F1-Macro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Set AUC-ROC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Accuracy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Macro F1-Score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Best Hyperparameters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XGB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2038.62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0.05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0.6244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N/A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0.8333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0.6887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lr=0.16, max_depth=5, n_est=319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LR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1627.75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0.02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0.6369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N/A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0.8047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0.6742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C=62.71, penalty='l1'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RF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302.21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0.43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0.4007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N/A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0.7585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0.4048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max_depth=33, n_bins=101, n_est=212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KNN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84.33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0.09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0.3142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N/A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0.7083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0.3421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n_neighbors=15, p=2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AUC-ROC Optimized Models w/ Class Balancing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Model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Train Time (s)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Inference Time (s)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Best CV AUC-ROC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Set AUC-ROC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Accuracy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Test Macro F1-Score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Best Hyperparameters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XGB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151.56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0.05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0.9499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0.9587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0.8228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0.6638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lr=0.17, max_depth=14, n_est=187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LS***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76.91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0.02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0.9457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0.9472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0.7942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0.5898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C=105.76, penalty='l2'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RF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21.97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0.27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0.9352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0.9504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0.7952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0.5842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max_depth=23, n_bins=95, n_est=470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KNN**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1.14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0.04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0.827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0.8194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0.7063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0.3261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500" u="none" strike="noStrike" cap="none"/>
                        <a:t>n_neighbors=26, p=2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15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2" name="Google Shape;242;p15"/>
          <p:cNvSpPr txBox="1">
            <a:spLocks noGrp="1"/>
          </p:cNvSpPr>
          <p:nvPr>
            <p:ph type="title"/>
          </p:nvPr>
        </p:nvSpPr>
        <p:spPr>
          <a:xfrm>
            <a:off x="598983" y="482361"/>
            <a:ext cx="6291472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lay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Approach 1: Best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3" name="Google Shape;243;p15"/>
          <p:cNvCxnSpPr/>
          <p:nvPr/>
        </p:nvCxnSpPr>
        <p:spPr>
          <a:xfrm rot="10800000" flipH="1">
            <a:off x="7774468" y="6271515"/>
            <a:ext cx="441655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44" name="Google Shape;244;p15"/>
          <p:cNvGraphicFramePr/>
          <p:nvPr/>
        </p:nvGraphicFramePr>
        <p:xfrm>
          <a:off x="639763" y="1335643"/>
          <a:ext cx="10891800" cy="4773156"/>
        </p:xfrm>
        <a:graphic>
          <a:graphicData uri="http://schemas.openxmlformats.org/drawingml/2006/table">
            <a:tbl>
              <a:tblPr firstRow="1" firstCol="1" bandRow="1">
                <a:noFill/>
                <a:tableStyleId>{26B4E213-FBEB-4FA8-92F5-A5A11D302B2E}</a:tableStyleId>
              </a:tblPr>
              <a:tblGrid>
                <a:gridCol w="240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Class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Precision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Recall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F1-Score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Support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 (Actinic keratoses)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0.683333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0.621212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0.650794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66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1 (Basal cell carcinoma)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0.712766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0.650485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0.680203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103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2 (Benign keratosis-like lesions)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0.684932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0.688073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0.686499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218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3 (Dermatofibroma)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0.866667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0.565217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0.684211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23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4 (Melanoma)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0.711538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0.666667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0.688372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22</a:t>
                      </a:r>
                      <a:r>
                        <a:rPr lang="en-US" sz="1600"/>
                        <a:t>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5 (Melanocytic nevi)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0.913931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0.940691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0.927118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13</a:t>
                      </a:r>
                      <a:r>
                        <a:rPr lang="en-US" sz="1600"/>
                        <a:t>41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6 (Vascular lesions)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0.92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0.821429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0.867925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28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accuracy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0.850904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0.850904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0.850904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2003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macro avg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0.784738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0.707682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0.740732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/>
                        <a:t>2003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weighted avg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0.847812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0.850904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 u="none" strike="noStrike" cap="none"/>
                        <a:t>0.848619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"/>
                        <a:buNone/>
                      </a:pPr>
                      <a:r>
                        <a:rPr lang="en-US" sz="1600"/>
                        <a:t>2003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5" name="Google Shape;245;p15"/>
          <p:cNvSpPr txBox="1"/>
          <p:nvPr/>
        </p:nvSpPr>
        <p:spPr>
          <a:xfrm>
            <a:off x="9275050" y="6448400"/>
            <a:ext cx="241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* </a:t>
            </a:r>
            <a:r>
              <a:rPr lang="en-US" sz="1500" i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Full test set (20% split)</a:t>
            </a:r>
            <a:endParaRPr sz="1500" i="1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16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" name="Google Shape;25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3" name="Google Shape;253;p16"/>
          <p:cNvSpPr txBox="1">
            <a:spLocks noGrp="1"/>
          </p:cNvSpPr>
          <p:nvPr>
            <p:ph type="title"/>
          </p:nvPr>
        </p:nvSpPr>
        <p:spPr>
          <a:xfrm>
            <a:off x="640080" y="1434438"/>
            <a:ext cx="3181907" cy="261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Approach 1: Best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p16" descr="A screenshot of a graph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9357" y="482886"/>
            <a:ext cx="7121668" cy="559051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5" name="Google Shape;255;p16"/>
          <p:cNvCxnSpPr/>
          <p:nvPr/>
        </p:nvCxnSpPr>
        <p:spPr>
          <a:xfrm>
            <a:off x="672253" y="6272784"/>
            <a:ext cx="10847495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17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6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3" name="Google Shape;263;p17"/>
          <p:cNvSpPr txBox="1"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Approach 1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Case Analysis: </a:t>
            </a:r>
            <a:r>
              <a:rPr lang="en-US" sz="2800" b="0">
                <a:latin typeface="Times New Roman"/>
                <a:ea typeface="Times New Roman"/>
                <a:cs typeface="Times New Roman"/>
                <a:sym typeface="Times New Roman"/>
              </a:rPr>
              <a:t>Misclassification Between Class 4 and Class 5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3717" y="990201"/>
            <a:ext cx="6041413" cy="4818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17"/>
          <p:cNvCxnSpPr/>
          <p:nvPr/>
        </p:nvCxnSpPr>
        <p:spPr>
          <a:xfrm>
            <a:off x="672253" y="6272784"/>
            <a:ext cx="10847495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346a79c46_2_25"/>
          <p:cNvSpPr txBox="1">
            <a:spLocks noGrp="1"/>
          </p:cNvSpPr>
          <p:nvPr>
            <p:ph type="title"/>
          </p:nvPr>
        </p:nvSpPr>
        <p:spPr>
          <a:xfrm>
            <a:off x="640079" y="1371601"/>
            <a:ext cx="108909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Approach 2</a:t>
            </a:r>
            <a:endParaRPr/>
          </a:p>
        </p:txBody>
      </p:sp>
      <p:sp>
        <p:nvSpPr>
          <p:cNvPr id="271" name="Google Shape;271;g37346a79c46_2_25"/>
          <p:cNvSpPr txBox="1">
            <a:spLocks noGrp="1"/>
          </p:cNvSpPr>
          <p:nvPr>
            <p:ph type="body" idx="2"/>
          </p:nvPr>
        </p:nvSpPr>
        <p:spPr>
          <a:xfrm>
            <a:off x="745773" y="2621600"/>
            <a:ext cx="9523500" cy="3566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29159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4826"/>
              <a:buNone/>
            </a:pPr>
            <a:r>
              <a:rPr lang="en-US" sz="1942" b="1">
                <a:latin typeface="Times New Roman"/>
                <a:ea typeface="Times New Roman"/>
                <a:cs typeface="Times New Roman"/>
                <a:sym typeface="Times New Roman"/>
              </a:rPr>
              <a:t>Approach 2: (Production Model, evaluate on subset of test set)</a:t>
            </a:r>
            <a:endParaRPr/>
          </a:p>
          <a:p>
            <a:pPr marL="129159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870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Using the best </a:t>
            </a:r>
            <a:r>
              <a:rPr lang="en-US" sz="1758" b="1"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(XGBoost Classifier) from Approach 1:</a:t>
            </a:r>
            <a:endParaRPr/>
          </a:p>
          <a:p>
            <a:pPr marL="457200" lvl="0" indent="-32804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352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Best Experiment Design (optimize for F1 using oversampling)</a:t>
            </a:r>
            <a:endParaRPr/>
          </a:p>
          <a:p>
            <a:pPr marL="457200" lvl="0" indent="-32804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352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Top 5 features</a:t>
            </a:r>
            <a:endParaRPr/>
          </a:p>
          <a:p>
            <a:pPr marL="129159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2352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Then, applied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threshold tuning with low confidence masking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 evaluate inclusion of complex features from ViT, Resnet, and CLIP.</a:t>
            </a:r>
            <a:endParaRPr/>
          </a:p>
          <a:p>
            <a:pPr marL="129159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2352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Note: ViT results are presented in both the runs (delta is inclusion / exclusion of threshold tuning with low confidence masking). Low confidence predictions, excluded from test set reported metrics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9159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2352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2117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Presentation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" name="Google Shape;107;p2" descr="http://teekid.com/istockphoto/banner/banner3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502" b="1"/>
          <a:stretch/>
        </p:blipFill>
        <p:spPr>
          <a:xfrm>
            <a:off x="20" y="914399"/>
            <a:ext cx="4416532" cy="5353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"/>
          <p:cNvCxnSpPr/>
          <p:nvPr/>
        </p:nvCxnSpPr>
        <p:spPr>
          <a:xfrm rot="10800000" flipH="1">
            <a:off x="0" y="6267922"/>
            <a:ext cx="441655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2"/>
          <p:cNvSpPr txBox="1">
            <a:spLocks noGrp="1"/>
          </p:cNvSpPr>
          <p:nvPr>
            <p:ph type="body" idx="2"/>
          </p:nvPr>
        </p:nvSpPr>
        <p:spPr>
          <a:xfrm>
            <a:off x="5029200" y="1681668"/>
            <a:ext cx="6501810" cy="4616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Addressing Class Imbalance in the HAM Dataset: Upsampling Techniques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4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Feature Extraction: Simple and Complex Approaches for Lesion Classification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4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Feature Selection Rationale and Interpretation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4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Classification Methods and Performance 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4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Ensuring Generalizability: Data Splitting, Hyperparameter Search, and Evaluation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4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Balancing Efficiency and Accuracy: Comparative Analysis of Feature-Classifier Combinations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33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p33"/>
          <p:cNvSpPr/>
          <p:nvPr/>
        </p:nvSpPr>
        <p:spPr>
          <a:xfrm>
            <a:off x="0" y="37843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0" y="37843"/>
            <a:ext cx="121920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Approach 2: Best Model from previous iteration, plus threshold tuning with masking. But first, level setting on evaluation metrics…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0" name="Google Shape;280;p33"/>
          <p:cNvCxnSpPr/>
          <p:nvPr/>
        </p:nvCxnSpPr>
        <p:spPr>
          <a:xfrm rot="10800000" flipH="1">
            <a:off x="7774468" y="6271515"/>
            <a:ext cx="441655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81" name="Google Shape;281;p33"/>
          <p:cNvGraphicFramePr/>
          <p:nvPr/>
        </p:nvGraphicFramePr>
        <p:xfrm>
          <a:off x="158680" y="1031001"/>
          <a:ext cx="11802100" cy="4581950"/>
        </p:xfrm>
        <a:graphic>
          <a:graphicData uri="http://schemas.openxmlformats.org/drawingml/2006/table">
            <a:tbl>
              <a:tblPr firstRow="1" firstCol="1" bandRow="1">
                <a:noFill/>
                <a:tableStyleId>{F8E9D024-F315-4207-953B-E99AB6D4C681}</a:tableStyleId>
              </a:tblPr>
              <a:tblGrid>
                <a:gridCol w="22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Metric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700" marR="5570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Description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700" marR="557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Best CV F1-Macro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700" marR="55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Measures </a:t>
                      </a:r>
                      <a:r>
                        <a:rPr lang="en-US" sz="1400" b="1" u="none" strike="noStrike" cap="none">
                          <a:solidFill>
                            <a:srgbClr val="FF0000"/>
                          </a:solidFill>
                        </a:rPr>
                        <a:t>generalization performance during cross-validation</a:t>
                      </a:r>
                      <a:r>
                        <a:rPr lang="en-US" sz="1400" u="none" strike="noStrike" cap="none"/>
                        <a:t>.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“How well model performs on unseen data — validation fold in each CV split.”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F1-Macro scores from all k folds are averaged to get the final CV F1-Macro.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</a:t>
                      </a:r>
                      <a:r>
                        <a:rPr lang="en-US" sz="1400" b="1" u="none" strike="noStrike" cap="none">
                          <a:solidFill>
                            <a:srgbClr val="FF0000"/>
                          </a:solidFill>
                        </a:rPr>
                        <a:t>Threshold-tuning dependent </a:t>
                      </a:r>
                      <a:r>
                        <a:rPr lang="en-US" sz="1400" u="none" strike="noStrike" cap="none"/>
                        <a:t>— since final predictions (argmax or tuned thresholds) are used in CV scoring.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700" marR="557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Test Set AUC-ROC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700" marR="55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• Measures how well the model ranks or separates the positive class from the negative class using a one-vs-rest approach. Reflects the </a:t>
                      </a:r>
                      <a:r>
                        <a:rPr lang="en-US" sz="1400" b="1" u="none" strike="noStrike" cap="none">
                          <a:solidFill>
                            <a:srgbClr val="FF0000"/>
                          </a:solidFill>
                        </a:rPr>
                        <a:t>model’s discriminative ability</a:t>
                      </a:r>
                      <a:r>
                        <a:rPr lang="en-US" sz="1400" u="none" strike="noStrike" cap="none"/>
                        <a:t>, not classification thresholds. 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u="sng"/>
                        <a:t>Drawback</a:t>
                      </a:r>
                      <a:r>
                        <a:rPr lang="en-US"/>
                        <a:t>: AUC can be high even if the model is never correct in its top prediction — it measures ranking, not exact label prediction.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• Evaluated on the held-out test set (20%).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•  </a:t>
                      </a:r>
                      <a:r>
                        <a:rPr lang="en-US" sz="1400" b="1" u="none" strike="noStrike" cap="none">
                          <a:solidFill>
                            <a:srgbClr val="FF0000"/>
                          </a:solidFill>
                        </a:rPr>
                        <a:t>Not threshold-tuning dependent </a:t>
                      </a:r>
                      <a:r>
                        <a:rPr lang="en-US" sz="1400" u="none" strike="noStrike" cap="none"/>
                        <a:t>— uses continuous prediction scores, not hard labels.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700" marR="557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Test Accuracy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700" marR="55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In multi-class classification, measures how many predictions were correct, regardless of class.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 Limited for imbalanced datasets — </a:t>
                      </a:r>
                      <a:r>
                        <a:rPr lang="en-US" sz="1400" b="1" u="none" strike="noStrike" cap="none">
                          <a:solidFill>
                            <a:srgbClr val="FF0000"/>
                          </a:solidFill>
                        </a:rPr>
                        <a:t>accuracy can be dominated by majority classes.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Computed on hold-out 20% test data.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Threshold-tuning dependent — final class labels are derived using threshold or argmax</a:t>
                      </a:r>
                      <a:r>
                        <a:rPr lang="en-US"/>
                        <a:t>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700" marR="557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Test F1-Macro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700" marR="55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Compute F1 score for each class independently, then take the unweighted average across all classes.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</a:t>
                      </a:r>
                      <a:r>
                        <a:rPr lang="en-US" sz="1400" b="1" u="none" strike="noStrike" cap="none">
                          <a:solidFill>
                            <a:srgbClr val="FF0000"/>
                          </a:solidFill>
                        </a:rPr>
                        <a:t>Advantage: Treats all classes equally, regardless of how rare they are.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Ideal for imbalanced datasets like HAM10000. • Evaluated on hold-out 20% test set.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• Threshold-tuning dependent — F1 is based on predicted labels after thresholding.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700" marR="557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2" name="Google Shape;282;p33"/>
          <p:cNvSpPr txBox="1"/>
          <p:nvPr/>
        </p:nvSpPr>
        <p:spPr>
          <a:xfrm>
            <a:off x="158680" y="5724833"/>
            <a:ext cx="11802000" cy="10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test metrics evaluated on masked hold out test set. CV F1-macro on valuation folds of training set (80%).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F1-Macro is the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</a:t>
            </a:r>
            <a:r>
              <a:rPr lang="en-US" sz="1600" b="1"/>
              <a:t>appropriate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metric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assess performance of our imbalanced data set.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Case: High Test-AUC-ROC, Low CV F1-Macro. May happen if no thresholding scheme was used or classification boundaries are close together 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g37346a79c46_1_59"/>
          <p:cNvCxnSpPr/>
          <p:nvPr/>
        </p:nvCxnSpPr>
        <p:spPr>
          <a:xfrm>
            <a:off x="713232" y="1031001"/>
            <a:ext cx="978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9" name="Google Shape;289;g37346a79c46_1_59"/>
          <p:cNvSpPr/>
          <p:nvPr/>
        </p:nvSpPr>
        <p:spPr>
          <a:xfrm>
            <a:off x="0" y="37843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0" name="Google Shape;290;g37346a79c46_1_59"/>
          <p:cNvSpPr txBox="1">
            <a:spLocks noGrp="1"/>
          </p:cNvSpPr>
          <p:nvPr>
            <p:ph type="title"/>
          </p:nvPr>
        </p:nvSpPr>
        <p:spPr>
          <a:xfrm>
            <a:off x="0" y="37843"/>
            <a:ext cx="121920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lay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Approach 2: Used Threshold Tuning (masking), but why is it important?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1" name="Google Shape;291;g37346a79c46_1_59"/>
          <p:cNvCxnSpPr/>
          <p:nvPr/>
        </p:nvCxnSpPr>
        <p:spPr>
          <a:xfrm>
            <a:off x="7774468" y="6271516"/>
            <a:ext cx="4416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2" name="Google Shape;292;g37346a79c46_1_59"/>
          <p:cNvSpPr txBox="1"/>
          <p:nvPr/>
        </p:nvSpPr>
        <p:spPr>
          <a:xfrm>
            <a:off x="289650" y="1967450"/>
            <a:ext cx="116127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It increases trustworthiness of results by </a:t>
            </a:r>
            <a:r>
              <a:rPr lang="en-US" sz="2400" i="1">
                <a:solidFill>
                  <a:srgbClr val="980000"/>
                </a:solidFill>
              </a:rPr>
              <a:t>rejecting low confidence predictions.</a:t>
            </a:r>
            <a:r>
              <a:rPr lang="en-US" sz="2400">
                <a:solidFill>
                  <a:srgbClr val="980000"/>
                </a:solidFill>
              </a:rPr>
              <a:t> </a:t>
            </a:r>
            <a:endParaRPr sz="2400">
              <a:solidFill>
                <a:srgbClr val="98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It allows for preference for </a:t>
            </a:r>
            <a:r>
              <a:rPr lang="en-US" sz="2400" b="1">
                <a:solidFill>
                  <a:schemeClr val="dk1"/>
                </a:solidFill>
              </a:rPr>
              <a:t>no prediction</a:t>
            </a:r>
            <a:r>
              <a:rPr lang="en-US" sz="2400">
                <a:solidFill>
                  <a:schemeClr val="dk1"/>
                </a:solidFill>
              </a:rPr>
              <a:t> over a </a:t>
            </a:r>
            <a:r>
              <a:rPr lang="en-US" sz="2400" b="1">
                <a:solidFill>
                  <a:schemeClr val="dk1"/>
                </a:solidFill>
              </a:rPr>
              <a:t>bad prediction. That is: </a:t>
            </a:r>
            <a:r>
              <a:rPr lang="en-US" sz="2400">
                <a:solidFill>
                  <a:schemeClr val="dk1"/>
                </a:solidFill>
              </a:rPr>
              <a:t>“I don't know” is better than a wrong cancer diagnosis</a:t>
            </a:r>
            <a:endParaRPr sz="240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250">
                <a:solidFill>
                  <a:schemeClr val="dk1"/>
                </a:solidFill>
              </a:rPr>
              <a:t>"Only trust predictions if I'm at least T% confident"</a:t>
            </a:r>
            <a:endParaRPr sz="2250">
              <a:solidFill>
                <a:schemeClr val="dk1"/>
              </a:solidFill>
            </a:endParaRPr>
          </a:p>
          <a:p>
            <a:pPr marL="457200" lvl="0" indent="-371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●"/>
            </a:pPr>
            <a:r>
              <a:rPr lang="en-US" sz="2250">
                <a:solidFill>
                  <a:schemeClr val="dk1"/>
                </a:solidFill>
              </a:rPr>
              <a:t>In our case when 500 low confidence predictions were masked out, F1 Macro score improved. The fine-tuned threshold probability was 0.9.</a:t>
            </a:r>
            <a:endParaRPr sz="225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i="1">
                <a:solidFill>
                  <a:schemeClr val="dk1"/>
                </a:solidFill>
              </a:rPr>
              <a:t>See Appendix for the Threshold Tuning Algorithm used by Approach 2</a:t>
            </a:r>
            <a:endParaRPr sz="2250" i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34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9" name="Google Shape;299;p34"/>
          <p:cNvSpPr/>
          <p:nvPr/>
        </p:nvSpPr>
        <p:spPr>
          <a:xfrm>
            <a:off x="-980" y="231228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0" y="37843"/>
            <a:ext cx="121920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lay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Approach 2: Best Model from previous iteration, plus threshold tuning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1" name="Google Shape;301;p34"/>
          <p:cNvCxnSpPr/>
          <p:nvPr/>
        </p:nvCxnSpPr>
        <p:spPr>
          <a:xfrm rot="10800000" flipH="1">
            <a:off x="7774468" y="6271515"/>
            <a:ext cx="441655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02" name="Google Shape;302;p34"/>
          <p:cNvGraphicFramePr/>
          <p:nvPr/>
        </p:nvGraphicFramePr>
        <p:xfrm>
          <a:off x="892623" y="1135123"/>
          <a:ext cx="9839575" cy="3565525"/>
        </p:xfrm>
        <a:graphic>
          <a:graphicData uri="http://schemas.openxmlformats.org/drawingml/2006/table">
            <a:tbl>
              <a:tblPr>
                <a:noFill/>
                <a:tableStyleId>{2ACA04BC-7D3E-438A-9FE0-A5EE25300D8D}</a:tableStyleId>
              </a:tblPr>
              <a:tblGrid>
                <a:gridCol w="178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9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5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/>
                        <a:t>Approach</a:t>
                      </a:r>
                      <a:r>
                        <a:rPr lang="en-US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1: F1 optimization with random oversampling, does not use threshold tuning. Identified best model: XGBC (lr=0.29, max_depth=3, n_est=491)</a:t>
                      </a:r>
                      <a:endParaRPr/>
                    </a:p>
                  </a:txBody>
                  <a:tcPr marL="7925" marR="7925" marT="7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  <a:endParaRPr/>
                    </a:p>
                  </a:txBody>
                  <a:tcPr marL="7925" marR="7925" marT="7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Best CV F1-Macro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Set AUC-ROC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Accuracy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Macro F1-Score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Best Hyperparameters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ViT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925" marR="7925" marT="7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0.6752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0.9699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0.8509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0.7407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lr=0.29, max_depth=3, n_est=491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925" marR="7925" marT="79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925" marR="7925" marT="79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925" marR="7925" marT="79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925" marR="7925" marT="79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925" marR="7925" marT="79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925" marR="7925" marT="79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075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/>
                        <a:t>Approach</a:t>
                      </a:r>
                      <a:r>
                        <a:rPr lang="en-US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2: F1 optimization with ran</a:t>
                      </a:r>
                      <a:r>
                        <a:rPr lang="en-US" sz="1300" b="1"/>
                        <a:t>d</a:t>
                      </a:r>
                      <a:r>
                        <a:rPr lang="en-US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om oversampling, uses threshold tuning and masking. Uses same best model from </a:t>
                      </a:r>
                      <a:r>
                        <a:rPr lang="en-US" sz="1300" b="1"/>
                        <a:t>Approach</a:t>
                      </a:r>
                      <a:r>
                        <a:rPr lang="en-US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1: XGBC (lr=0.29, max_depth=3, n_est=491)</a:t>
                      </a:r>
                      <a:endParaRPr/>
                    </a:p>
                  </a:txBody>
                  <a:tcPr marL="7925" marR="7925" marT="7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  <a:endParaRPr/>
                    </a:p>
                  </a:txBody>
                  <a:tcPr marL="7925" marR="7925" marT="7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Best CV F1-Macro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AUC-ROC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Accuracy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F1-Macro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chemeClr val="lt1"/>
                          </a:solidFill>
                        </a:rPr>
                        <a:t>Best Hyperparameters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ViT</a:t>
                      </a:r>
                      <a:endParaRPr/>
                    </a:p>
                  </a:txBody>
                  <a:tcPr marL="7925" marR="7925" marT="7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0.682016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0.982986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0.938124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0.857187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lr=0.29, max_depth=3, n_est=491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ResNet</a:t>
                      </a:r>
                      <a:endParaRPr/>
                    </a:p>
                  </a:txBody>
                  <a:tcPr marL="7925" marR="7925" marT="7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0.628186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0.974642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0.924983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0.799887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lr=0.29, max_depth=3, n_est=491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CLIP</a:t>
                      </a:r>
                      <a:endParaRPr/>
                    </a:p>
                  </a:txBody>
                  <a:tcPr marL="7925" marR="7925" marT="7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0.617616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0.976536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0.923395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0.784727 </a:t>
                      </a:r>
                      <a:endParaRPr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lr=0.29, max_depth=3, n_est=491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/>
                    </a:p>
                  </a:txBody>
                  <a:tcPr marL="7925" marR="7925" marT="79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03" name="Google Shape;303;p34"/>
          <p:cNvSpPr txBox="1"/>
          <p:nvPr/>
        </p:nvSpPr>
        <p:spPr>
          <a:xfrm>
            <a:off x="-525" y="5250574"/>
            <a:ext cx="12191100" cy="147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ViT with threshold tuning and low confidence masking (</a:t>
            </a:r>
            <a:r>
              <a:rPr lang="en-US" sz="1800"/>
              <a:t>Approach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2) outperforms VIT run from </a:t>
            </a:r>
            <a:r>
              <a:rPr lang="en-US" sz="1800"/>
              <a:t>Approach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 (highest F1-Macro score) because </a:t>
            </a:r>
            <a:r>
              <a:rPr lang="en-US" sz="1800"/>
              <a:t>approach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used threshold tuning with masking of low </a:t>
            </a:r>
            <a:r>
              <a:rPr lang="en-US" sz="1800"/>
              <a:t>confidence classifications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Resnet and CLIP runs also outperform best model run from </a:t>
            </a:r>
            <a:r>
              <a:rPr lang="en-US" sz="1800">
                <a:solidFill>
                  <a:schemeClr val="dk1"/>
                </a:solidFill>
              </a:rPr>
              <a:t>Approach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because of the same reason.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Approach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1’s high Test AUC-ROC but low CV F1 Macro </a:t>
            </a:r>
            <a:r>
              <a:rPr lang="en-US" sz="1800"/>
              <a:t>we believe is due to the fact that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thresholding</a:t>
            </a:r>
            <a:r>
              <a:rPr lang="en-US" sz="1800"/>
              <a:t> w/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masking </a:t>
            </a:r>
            <a:r>
              <a:rPr lang="en-US" sz="1800"/>
              <a:t>was applied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35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0" name="Google Shape;310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1" name="Google Shape;311;p35"/>
          <p:cNvSpPr txBox="1">
            <a:spLocks noGrp="1"/>
          </p:cNvSpPr>
          <p:nvPr>
            <p:ph type="title"/>
          </p:nvPr>
        </p:nvSpPr>
        <p:spPr>
          <a:xfrm>
            <a:off x="282729" y="596629"/>
            <a:ext cx="31818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Approach 1 ViT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35" descr="A screenshot of a graph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728" y="1388656"/>
            <a:ext cx="5476942" cy="4756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5"/>
          <p:cNvCxnSpPr/>
          <p:nvPr/>
        </p:nvCxnSpPr>
        <p:spPr>
          <a:xfrm>
            <a:off x="672253" y="6272784"/>
            <a:ext cx="10847495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4" name="Google Shape;314;p35"/>
          <p:cNvSpPr txBox="1"/>
          <p:nvPr/>
        </p:nvSpPr>
        <p:spPr>
          <a:xfrm>
            <a:off x="6331413" y="601884"/>
            <a:ext cx="31818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ViT</a:t>
            </a: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0030" y="1498610"/>
            <a:ext cx="5787961" cy="457716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/>
          <p:nvPr/>
        </p:nvSpPr>
        <p:spPr>
          <a:xfrm>
            <a:off x="1942462" y="4674079"/>
            <a:ext cx="582000" cy="4581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3072322" y="4647804"/>
            <a:ext cx="582000" cy="4581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3723963" y="4027696"/>
            <a:ext cx="582000" cy="4581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3692430" y="2861049"/>
            <a:ext cx="582000" cy="4581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9222331" y="4571598"/>
            <a:ext cx="582000" cy="4581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7939991" y="4571600"/>
            <a:ext cx="582000" cy="4581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9882475" y="2924750"/>
            <a:ext cx="582000" cy="4581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9882464" y="4027689"/>
            <a:ext cx="582000" cy="4581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35"/>
          <p:cNvCxnSpPr/>
          <p:nvPr/>
        </p:nvCxnSpPr>
        <p:spPr>
          <a:xfrm>
            <a:off x="5990897" y="1644869"/>
            <a:ext cx="0" cy="423570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5" name="Google Shape;325;p35"/>
          <p:cNvSpPr txBox="1"/>
          <p:nvPr/>
        </p:nvSpPr>
        <p:spPr>
          <a:xfrm>
            <a:off x="6108450" y="1009300"/>
            <a:ext cx="6083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Confusion Matrix,  </a:t>
            </a:r>
            <a:r>
              <a:rPr lang="en-US" sz="1200" b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Threshold Tuning with masking out of (500) Low Confidence Predictions*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282725" y="58325"/>
            <a:ext cx="11310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2 ViT: Effect of Masking Out Low Confidence Predictions Using Threshold Tuning 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326550" y="1006875"/>
            <a:ext cx="64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Confusion Matrix, </a:t>
            </a:r>
            <a:r>
              <a:rPr lang="en-US" b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No Threshold Tuning or masking</a:t>
            </a:r>
            <a:endParaRPr b="1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5990900" y="6410500"/>
            <a:ext cx="644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* y_test shape = (2003,). y_test_masked.shape = (1503,)</a:t>
            </a:r>
            <a:endParaRPr sz="1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g37346a79c46_1_82"/>
          <p:cNvCxnSpPr/>
          <p:nvPr/>
        </p:nvCxnSpPr>
        <p:spPr>
          <a:xfrm>
            <a:off x="713232" y="1031001"/>
            <a:ext cx="978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5" name="Google Shape;335;g37346a79c46_1_82"/>
          <p:cNvSpPr/>
          <p:nvPr/>
        </p:nvSpPr>
        <p:spPr>
          <a:xfrm>
            <a:off x="105100" y="725225"/>
            <a:ext cx="11904300" cy="5446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6" name="Google Shape;336;g37346a79c46_1_82"/>
          <p:cNvSpPr txBox="1">
            <a:spLocks noGrp="1"/>
          </p:cNvSpPr>
          <p:nvPr>
            <p:ph type="title"/>
          </p:nvPr>
        </p:nvSpPr>
        <p:spPr>
          <a:xfrm>
            <a:off x="0" y="37843"/>
            <a:ext cx="121920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lay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Approach 1 vs 2 Test Set Differences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7" name="Google Shape;337;g37346a79c46_1_82"/>
          <p:cNvCxnSpPr/>
          <p:nvPr/>
        </p:nvCxnSpPr>
        <p:spPr>
          <a:xfrm>
            <a:off x="7774468" y="6271516"/>
            <a:ext cx="4416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38" name="Google Shape;338;g37346a79c46_1_82"/>
          <p:cNvGraphicFramePr/>
          <p:nvPr/>
        </p:nvGraphicFramePr>
        <p:xfrm>
          <a:off x="515289" y="924916"/>
          <a:ext cx="10332475" cy="5182095"/>
        </p:xfrm>
        <a:graphic>
          <a:graphicData uri="http://schemas.openxmlformats.org/drawingml/2006/table">
            <a:tbl>
              <a:tblPr>
                <a:noFill/>
                <a:tableStyleId>{2ACA04BC-7D3E-438A-9FE0-A5EE25300D8D}</a:tableStyleId>
              </a:tblPr>
              <a:tblGrid>
                <a:gridCol w="185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1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/>
                        <a:t>Approach 1</a:t>
                      </a:r>
                      <a:br>
                        <a:rPr lang="en-US" sz="1700" b="1"/>
                      </a:br>
                      <a:r>
                        <a:rPr lang="en-US" sz="1700" b="1"/>
                        <a:t>Support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</a:rPr>
                        <a:t>Approach 2</a:t>
                      </a:r>
                      <a:br>
                        <a:rPr lang="en-US" sz="1700" b="1">
                          <a:solidFill>
                            <a:schemeClr val="dk1"/>
                          </a:solidFill>
                        </a:rPr>
                      </a:br>
                      <a:r>
                        <a:rPr lang="en-US" sz="1700" b="1">
                          <a:solidFill>
                            <a:schemeClr val="dk1"/>
                          </a:solidFill>
                        </a:rPr>
                        <a:t>Support</a:t>
                      </a:r>
                      <a:endParaRPr sz="1700" b="1"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</a:rPr>
                        <a:t>Absolute </a:t>
                      </a:r>
                      <a:br>
                        <a:rPr lang="en-US" sz="1700" b="1">
                          <a:solidFill>
                            <a:schemeClr val="dk1"/>
                          </a:solidFill>
                        </a:rPr>
                      </a:br>
                      <a:r>
                        <a:rPr lang="en-US" sz="1700" b="1">
                          <a:solidFill>
                            <a:schemeClr val="dk1"/>
                          </a:solidFill>
                        </a:rPr>
                        <a:t>Delta</a:t>
                      </a:r>
                      <a:br>
                        <a:rPr lang="en-US" sz="1700" b="1">
                          <a:solidFill>
                            <a:schemeClr val="dk1"/>
                          </a:solidFill>
                        </a:rPr>
                      </a:b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</a:rPr>
                        <a:t>Percentage </a:t>
                      </a:r>
                      <a:endParaRPr sz="17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</a:rPr>
                        <a:t>Delta (A1 vs A2)</a:t>
                      </a:r>
                      <a:endParaRPr sz="1700" b="1">
                        <a:solidFill>
                          <a:schemeClr val="dk1"/>
                        </a:solidFill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akiec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/>
                        <a:t>66</a:t>
                      </a:r>
                      <a:endParaRPr sz="1700"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/>
                        <a:t>28</a:t>
                      </a:r>
                      <a:endParaRPr sz="1700"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/>
                        <a:t>-38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- 80.85%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bcc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103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53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/>
                        <a:t>-50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- 64.10%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bkl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218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123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/>
                        <a:t>-95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- 55.72%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df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23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endParaRPr sz="1700"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/>
                        <a:t>-13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- 78.79%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mel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223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112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/>
                        <a:t>-111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- 69.77%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nv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1341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1160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/>
                        <a:t>-181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- 14.47%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vasc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28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17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/>
                        <a:t>-11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- 48.89%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Total</a:t>
                      </a:r>
                      <a:endParaRPr sz="17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2003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1503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-500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i="1">
                          <a:solidFill>
                            <a:srgbClr val="980000"/>
                          </a:solidFill>
                        </a:rPr>
                        <a:t>- 58.94% avg reduction per class</a:t>
                      </a:r>
                      <a:endParaRPr sz="1700" b="0" i="1" u="none" strike="noStrike" cap="none">
                        <a:solidFill>
                          <a:srgbClr val="98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75" marR="7875" marT="7875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39" name="Google Shape;339;g37346a79c46_1_82"/>
          <p:cNvSpPr txBox="1"/>
          <p:nvPr/>
        </p:nvSpPr>
        <p:spPr>
          <a:xfrm>
            <a:off x="234000" y="6172025"/>
            <a:ext cx="661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* </a:t>
            </a:r>
            <a:r>
              <a:rPr lang="en-US" sz="1500" i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Average</a:t>
            </a:r>
            <a:r>
              <a:rPr lang="en-US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1500" i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Minority class only % reduction: -66.35% </a:t>
            </a:r>
            <a:endParaRPr sz="1500" i="1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36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6" name="Google Shape;346;p36"/>
          <p:cNvSpPr/>
          <p:nvPr/>
        </p:nvSpPr>
        <p:spPr>
          <a:xfrm>
            <a:off x="105103" y="725214"/>
            <a:ext cx="11904333" cy="56755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/>
          </p:nvPr>
        </p:nvSpPr>
        <p:spPr>
          <a:xfrm>
            <a:off x="0" y="37843"/>
            <a:ext cx="121920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lay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Approach 2 ViT: Per Class Metrics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8" name="Google Shape;348;p36"/>
          <p:cNvCxnSpPr/>
          <p:nvPr/>
        </p:nvCxnSpPr>
        <p:spPr>
          <a:xfrm rot="10800000" flipH="1">
            <a:off x="7774468" y="6271515"/>
            <a:ext cx="441655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49" name="Google Shape;349;p36"/>
          <p:cNvGraphicFramePr/>
          <p:nvPr/>
        </p:nvGraphicFramePr>
        <p:xfrm>
          <a:off x="182564" y="924916"/>
          <a:ext cx="8055000" cy="4225100"/>
        </p:xfrm>
        <a:graphic>
          <a:graphicData uri="http://schemas.openxmlformats.org/drawingml/2006/table">
            <a:tbl>
              <a:tblPr>
                <a:noFill/>
                <a:tableStyleId>{2ACA04BC-7D3E-438A-9FE0-A5EE25300D8D}</a:tableStyleId>
              </a:tblPr>
              <a:tblGrid>
                <a:gridCol w="147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7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1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f1-score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support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akiec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0.7667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0.8214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0.7931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bcc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0.913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0.7925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0.8485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bkl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0.8151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0.7886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0.8017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df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0.8889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mel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0.837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0.6875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0.7549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112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nv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0.9623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0.9897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0.9758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1160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vasc</a:t>
                      </a:r>
                      <a:endParaRPr/>
                    </a:p>
                  </a:txBody>
                  <a:tcPr marL="7875" marR="7875" marT="78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0.8824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0.9375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/>
                    </a:p>
                  </a:txBody>
                  <a:tcPr marL="7875" marR="7875" marT="7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50" name="Google Shape;350;p36"/>
          <p:cNvSpPr/>
          <p:nvPr/>
        </p:nvSpPr>
        <p:spPr>
          <a:xfrm>
            <a:off x="8450317" y="924916"/>
            <a:ext cx="3342290" cy="405698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Majority class has the highest F1 score, but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even the most minority class (with only 10 test samples) has an F1 score of 0.8889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suggesting a good </a:t>
            </a:r>
            <a:r>
              <a:rPr lang="en-US" sz="2000">
                <a:solidFill>
                  <a:schemeClr val="dk1"/>
                </a:solidFill>
              </a:rPr>
              <a:t>– and high confidence –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representation of minority classes in the model</a:t>
            </a:r>
            <a:endParaRPr/>
          </a:p>
        </p:txBody>
      </p:sp>
      <p:sp>
        <p:nvSpPr>
          <p:cNvPr id="351" name="Google Shape;351;p36"/>
          <p:cNvSpPr txBox="1"/>
          <p:nvPr/>
        </p:nvSpPr>
        <p:spPr>
          <a:xfrm>
            <a:off x="222125" y="5325875"/>
            <a:ext cx="661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* </a:t>
            </a:r>
            <a:r>
              <a:rPr lang="en-US" sz="1500" b="1" i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Full test set size: </a:t>
            </a:r>
            <a:r>
              <a:rPr lang="en-US" sz="1500" i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2003 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* </a:t>
            </a:r>
            <a:r>
              <a:rPr lang="en-US" sz="1500" b="1" i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Masked test set size: </a:t>
            </a:r>
            <a:r>
              <a:rPr lang="en-US" sz="1500" i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1503 (-500 low confidence predictions)</a:t>
            </a:r>
            <a:endParaRPr sz="1500" i="1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37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8" name="Google Shape;358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9" name="Google Shape;359;p37"/>
          <p:cNvSpPr txBox="1">
            <a:spLocks noGrp="1"/>
          </p:cNvSpPr>
          <p:nvPr>
            <p:ph type="title"/>
          </p:nvPr>
        </p:nvSpPr>
        <p:spPr>
          <a:xfrm>
            <a:off x="0" y="37843"/>
            <a:ext cx="121920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lay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Approach 2: Best Model from previous iteration, plus threshold tuning &amp; low confidence masking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0" name="Google Shape;360;p37"/>
          <p:cNvCxnSpPr/>
          <p:nvPr/>
        </p:nvCxnSpPr>
        <p:spPr>
          <a:xfrm rot="10800000" flipH="1">
            <a:off x="7774468" y="6271515"/>
            <a:ext cx="441655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1" name="Google Shape;36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1" y="1031001"/>
            <a:ext cx="7037613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/>
          <p:nvPr/>
        </p:nvSpPr>
        <p:spPr>
          <a:xfrm>
            <a:off x="7241628" y="1250731"/>
            <a:ext cx="4761186" cy="47611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ViT with threshold tuning is the best performer. 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 matches CLIP’s performance, and actually outperforms CLIP for low FPR-high TPR rates suggesting that ResNet may extract more domain-aligned mid-level features (e.g., edge patterns, texture) than CLIP, which is trained more generically on vision-language alignment.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" name="Google Shape;368;p18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9" name="Google Shape;36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70" name="Google Shape;370;p18" descr="Social connection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698"/>
          <a:stretch/>
        </p:blipFill>
        <p:spPr>
          <a:xfrm>
            <a:off x="-4704" y="10"/>
            <a:ext cx="56967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8"/>
          <p:cNvSpPr/>
          <p:nvPr/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4509"/>
                </a:srgbClr>
              </a:gs>
              <a:gs pos="93000">
                <a:srgbClr val="000000">
                  <a:alpha val="63529"/>
                </a:srgbClr>
              </a:gs>
              <a:gs pos="100000">
                <a:srgbClr val="000000">
                  <a:alpha val="63529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2" name="Google Shape;372;p18"/>
          <p:cNvSpPr txBox="1"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n-US">
                <a:solidFill>
                  <a:srgbClr val="FFFFFF"/>
                </a:solidFill>
              </a:rPr>
              <a:t>Future Work:</a:t>
            </a:r>
            <a:endParaRPr/>
          </a:p>
        </p:txBody>
      </p:sp>
      <p:cxnSp>
        <p:nvCxnSpPr>
          <p:cNvPr id="373" name="Google Shape;373;p18"/>
          <p:cNvCxnSpPr/>
          <p:nvPr/>
        </p:nvCxnSpPr>
        <p:spPr>
          <a:xfrm>
            <a:off x="718718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4" name="Google Shape;374;p18"/>
          <p:cNvSpPr txBox="1">
            <a:spLocks noGrp="1"/>
          </p:cNvSpPr>
          <p:nvPr>
            <p:ph type="body" idx="2"/>
          </p:nvPr>
        </p:nvSpPr>
        <p:spPr>
          <a:xfrm>
            <a:off x="6242960" y="147145"/>
            <a:ext cx="5288049" cy="6432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25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Fine-Tune Deep Learning Models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such as ViT with Contrastive Learning and QLoRA: Use contrastive learning, to better capture lesion-specific representations and improve separability across classes, and Quantized Low Rank Adaptation (QLoRA) to facilitate high dimension training on moderate compute.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Simple Feature Refinement and Expansion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: revisit shape, boundary, color, and edge-based simple features—using domain expert guidance—to better capture lesion structure and improve class separability.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Preprocessing Enhancements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: Use of lesion localization and contrast enhancement may help the model focus more directly on relevant lesion areas while reducing background noise.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Model ensembling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improves predictions for underrepresented classes by averaging outputs from multiple models, reducing variance and enhancing stability. This aggregation helps capture weak signals, increasing the likelihood of correctly predicting rare classes.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Real-World Validation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to evaluate model performance on out-of-distribution data and assess generalizability beyond the HAM10000 dataset.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81" name="Google Shape;381;p19"/>
          <p:cNvSpPr txBox="1">
            <a:spLocks noGrp="1"/>
          </p:cNvSpPr>
          <p:nvPr>
            <p:ph type="title"/>
          </p:nvPr>
        </p:nvSpPr>
        <p:spPr>
          <a:xfrm>
            <a:off x="640079" y="1572768"/>
            <a:ext cx="8162176" cy="14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sz="6000"/>
              <a:t>Thank You!</a:t>
            </a:r>
            <a:endParaRPr/>
          </a:p>
        </p:txBody>
      </p:sp>
      <p:cxnSp>
        <p:nvCxnSpPr>
          <p:cNvPr id="382" name="Google Shape;382;p19"/>
          <p:cNvCxnSpPr/>
          <p:nvPr/>
        </p:nvCxnSpPr>
        <p:spPr>
          <a:xfrm>
            <a:off x="713232" y="3256965"/>
            <a:ext cx="97886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g37346a79c46_1_42"/>
          <p:cNvCxnSpPr/>
          <p:nvPr/>
        </p:nvCxnSpPr>
        <p:spPr>
          <a:xfrm>
            <a:off x="713232" y="1031001"/>
            <a:ext cx="978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9" name="Google Shape;389;g37346a79c46_1_42"/>
          <p:cNvSpPr/>
          <p:nvPr/>
        </p:nvSpPr>
        <p:spPr>
          <a:xfrm>
            <a:off x="-980" y="231228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90" name="Google Shape;390;g37346a79c46_1_42"/>
          <p:cNvSpPr txBox="1">
            <a:spLocks noGrp="1"/>
          </p:cNvSpPr>
          <p:nvPr>
            <p:ph type="title"/>
          </p:nvPr>
        </p:nvSpPr>
        <p:spPr>
          <a:xfrm>
            <a:off x="0" y="37843"/>
            <a:ext cx="121920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lay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Appendix Approach 2: </a:t>
            </a:r>
            <a:r>
              <a:rPr lang="en-US" sz="2650">
                <a:latin typeface="Times New Roman"/>
                <a:ea typeface="Times New Roman"/>
                <a:cs typeface="Times New Roman"/>
                <a:sym typeface="Times New Roman"/>
              </a:rPr>
              <a:t>Threshold Tuning Algorithm</a:t>
            </a:r>
            <a:endParaRPr sz="5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1" name="Google Shape;391;g37346a79c46_1_42"/>
          <p:cNvCxnSpPr/>
          <p:nvPr/>
        </p:nvCxnSpPr>
        <p:spPr>
          <a:xfrm>
            <a:off x="7774468" y="6271516"/>
            <a:ext cx="4416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2" name="Google Shape;392;g37346a79c46_1_42"/>
          <p:cNvSpPr txBox="1"/>
          <p:nvPr/>
        </p:nvSpPr>
        <p:spPr>
          <a:xfrm>
            <a:off x="123075" y="783150"/>
            <a:ext cx="11847600" cy="59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80/20 Train-Test Split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the full dataset into training (80%) and test (20%) sets using stratification to preserve class distribution.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Stratified K-Fold + Random Oversampling on Training Folds (excluding majority class)</a:t>
            </a:r>
            <a:b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For each fold: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the model on K−1K−1 folds (with oversampling).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class probabilities on the held-out validation fold (this is the </a:t>
            </a: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out-of-fold (OOF)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prediction).</a:t>
            </a:r>
            <a:b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Collect predicted class probabilities for each validation fold.</a:t>
            </a:r>
            <a:b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At the end, you have a complete OOF probability array and corresponding ground-truth labels for the entire training set.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 Tuning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 the OOF predicted probabilities and true labels to the threshold tuning function.</a:t>
            </a:r>
            <a:b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The function tries a set of thresholds T∈[0.1,0.9]T∈[0.1,0.9] (using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np.linspace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threshold TT: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 (set label to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any prediction where </a:t>
            </a: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class probability &lt; T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(low confidence).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the </a:t>
            </a: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macro F1 score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only on the retained (high-confidence) predictions.</a:t>
            </a:r>
            <a:b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Return the optimal threshold T∗T∗ that </a:t>
            </a: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maximizes macro F1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Retrain Final Model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 final model MM on the full </a:t>
            </a: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oversampled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training data (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X_train_ROS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y_train_ROS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on Held-Out Test Set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model MM to predict class probabilities on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X_test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Probabilities to Class Labels using T∗T∗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prediction: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max(probability) &gt;= T*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keep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argmax(probability)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predicted class.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Otherwise, reject prediction by assigning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 Out Low-Confidence Predictions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out predictions where label =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Macro F1 Score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</a:t>
            </a: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macro F1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using only the </a:t>
            </a: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high-confidence predictions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their true labels.</a:t>
            </a:r>
            <a:endParaRPr sz="2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3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514117" y="952500"/>
            <a:ext cx="4124557" cy="352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</a:pPr>
            <a:r>
              <a:rPr lang="en-US" sz="4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the HAM Lesion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8" name="Google Shape;118;p3"/>
          <p:cNvCxnSpPr/>
          <p:nvPr/>
        </p:nvCxnSpPr>
        <p:spPr>
          <a:xfrm>
            <a:off x="592088" y="4882722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9" name="Google Shape;119;p3" descr="A collage of several skin disease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75332"/>
            <a:ext cx="5041187" cy="677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6" name="Google Shape;126;p4"/>
          <p:cNvSpPr txBox="1">
            <a:spLocks noGrp="1"/>
          </p:cNvSpPr>
          <p:nvPr>
            <p:ph type="ctrTitle"/>
          </p:nvPr>
        </p:nvSpPr>
        <p:spPr>
          <a:xfrm>
            <a:off x="640080" y="1434437"/>
            <a:ext cx="3980046" cy="392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lay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Addressing Class Imbalance in the HAM Dataset:</a:t>
            </a:r>
            <a:b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1. Oversampling</a:t>
            </a:r>
            <a:b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2. Class Weighting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4" descr="A graph showing different types of cell type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9100" y="1594779"/>
            <a:ext cx="7290648" cy="3608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4"/>
          <p:cNvCxnSpPr/>
          <p:nvPr/>
        </p:nvCxnSpPr>
        <p:spPr>
          <a:xfrm>
            <a:off x="672253" y="6272784"/>
            <a:ext cx="10847495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4"/>
          <p:cNvSpPr txBox="1"/>
          <p:nvPr/>
        </p:nvSpPr>
        <p:spPr>
          <a:xfrm>
            <a:off x="672250" y="5203650"/>
            <a:ext cx="106953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Baseline performance 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Char char="-"/>
            </a:pPr>
            <a:r>
              <a:rPr lang="en-US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using a majority class classifier is 67%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Char char="-"/>
            </a:pPr>
            <a:r>
              <a:rPr lang="en-US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Using LR for 8 x 8 downsampled pixel values is 69% 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5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7" name="Google Shape;137;p5"/>
          <p:cNvSpPr txBox="1">
            <a:spLocks noGrp="1"/>
          </p:cNvSpPr>
          <p:nvPr>
            <p:ph type="title"/>
          </p:nvPr>
        </p:nvSpPr>
        <p:spPr>
          <a:xfrm>
            <a:off x="643573" y="1371600"/>
            <a:ext cx="3250069" cy="269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Simple Feature Extraction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8" name="Google Shape;138;p5"/>
          <p:cNvCxnSpPr/>
          <p:nvPr/>
        </p:nvCxnSpPr>
        <p:spPr>
          <a:xfrm>
            <a:off x="712835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9" name="Google Shape;139;p5" descr="A screenshot of a computer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09352" y="1371600"/>
            <a:ext cx="7739075" cy="4237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6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643573" y="1371600"/>
            <a:ext cx="3575501" cy="269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Visualization of Simple Features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712835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9" name="Google Shape;149;p6" descr="A collage of different images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19075" y="857251"/>
            <a:ext cx="6863454" cy="528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7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7" name="Google Shape;157;p7" descr="Ploughed clay soil field on a North East England agricultural farm, heavily processed to create a surreal abstract neon pattern background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136" r="12860" b="2"/>
          <a:stretch/>
        </p:blipFill>
        <p:spPr>
          <a:xfrm>
            <a:off x="-1" y="914399"/>
            <a:ext cx="6657255" cy="5353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7"/>
          <p:cNvCxnSpPr/>
          <p:nvPr/>
        </p:nvCxnSpPr>
        <p:spPr>
          <a:xfrm rot="10800000" flipH="1">
            <a:off x="0" y="6267922"/>
            <a:ext cx="665683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" name="Google Shape;159;p7"/>
          <p:cNvSpPr txBox="1"/>
          <p:nvPr/>
        </p:nvSpPr>
        <p:spPr>
          <a:xfrm>
            <a:off x="7104108" y="1467188"/>
            <a:ext cx="3980046" cy="392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lay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Feature Extraction:</a:t>
            </a:r>
            <a:b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Vit</a:t>
            </a:r>
            <a:b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Clip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lay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Resnet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8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990598" y="993391"/>
            <a:ext cx="10221542" cy="4870429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>
            <a:off x="11212140" y="993391"/>
            <a:ext cx="0" cy="4871218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>
            <a:spLocks noGrp="1"/>
          </p:cNvSpPr>
          <p:nvPr>
            <p:ph type="title"/>
          </p:nvPr>
        </p:nvSpPr>
        <p:spPr>
          <a:xfrm>
            <a:off x="3660838" y="437095"/>
            <a:ext cx="5688637" cy="59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PCA of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High</a:t>
            </a: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 Dimensional Features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8" descr="A graph of different colored line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8223" y="1304823"/>
            <a:ext cx="9597989" cy="407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9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179" name="Google Shape;179;p9"/>
          <p:cNvCxnSpPr/>
          <p:nvPr/>
        </p:nvCxnSpPr>
        <p:spPr>
          <a:xfrm rot="10800000" flipH="1">
            <a:off x="0" y="6267922"/>
            <a:ext cx="441655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80" name="Google Shape;180;p9"/>
          <p:cNvGraphicFramePr/>
          <p:nvPr/>
        </p:nvGraphicFramePr>
        <p:xfrm>
          <a:off x="288757" y="1031001"/>
          <a:ext cx="11614425" cy="5544650"/>
        </p:xfrm>
        <a:graphic>
          <a:graphicData uri="http://schemas.openxmlformats.org/drawingml/2006/table">
            <a:tbl>
              <a:tblPr firstRow="1" firstCol="1" bandRow="1">
                <a:noFill/>
                <a:tableStyleId>{26B4E213-FBEB-4FA8-92F5-A5A11D302B2E}</a:tableStyleId>
              </a:tblPr>
              <a:tblGrid>
                <a:gridCol w="129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09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mean_auc_roc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akiec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bcc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bkl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df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mel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nv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vasc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ViT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0.918807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0.940296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0.946014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0.887043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0.913504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0.85162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0.908344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0.984825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color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0.905113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0.903213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0.915098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0.86108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0.885808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0.881939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0.899282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0.989368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hsv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0.900603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0.896002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0.910165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0.853191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0.867202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0.887739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0.897905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0.992014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gabor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0.782414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0.881289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0.810262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0.734217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0.734684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0.777433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0.814387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0.724627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lbp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0.741303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0.886965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0.730321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0.660882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0.672998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0.739452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0.801442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0.697058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glcm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0.72045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0.829348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0.74523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0.680216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0.706693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0.730609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0.797681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0.553369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sobel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0.709296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0.79191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0.722999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0.631536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0.59653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0.717012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0.76058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0.744508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sift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0.701086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0.805895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0.732431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0.676648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0.618868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0.761287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0.754935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0.557536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intensity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0.684763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0.7843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0.750177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0.642779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0.616066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0.689608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0.733427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0.576982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096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Wavelet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0.631446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0.746668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0.615292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0.554721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0.553793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0.676672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0.673983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0.598994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hog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0.618517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0.747637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0.566517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0.599901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0.592902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0.557032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0.624516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0.641112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shape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0.614213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0.708403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0.657218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0.614838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0.527211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0.541862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0.677848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0.572112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2000" u="none" strike="noStrike" cap="none"/>
                        <a:t>corners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0.507599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0.500864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0.503842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0.501728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0.514527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0.5002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0.500283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lang="en-US" sz="1800" u="none" strike="noStrike" cap="none"/>
                        <a:t>0.531749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3185529" y="318275"/>
            <a:ext cx="6762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AUC-ROC of Each Feature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2962</Words>
  <Application>Microsoft Macintosh PowerPoint</Application>
  <PresentationFormat>Widescreen</PresentationFormat>
  <Paragraphs>667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Courier New</vt:lpstr>
      <vt:lpstr>Arial</vt:lpstr>
      <vt:lpstr>Play</vt:lpstr>
      <vt:lpstr>Times New Roman</vt:lpstr>
      <vt:lpstr>DashVTI</vt:lpstr>
      <vt:lpstr>Classification Model for Lesion Images on the HAM10000 Dataset</vt:lpstr>
      <vt:lpstr>Presentation Roadmap</vt:lpstr>
      <vt:lpstr>Overview of the HAM Lesion Dataset</vt:lpstr>
      <vt:lpstr>Addressing Class Imbalance in the HAM Dataset:  1. Oversampling 2. Class Weighting</vt:lpstr>
      <vt:lpstr>Simple Feature Extraction</vt:lpstr>
      <vt:lpstr>Visualization of Simple Features</vt:lpstr>
      <vt:lpstr>PowerPoint Presentation</vt:lpstr>
      <vt:lpstr>PCA of High Dimensional Features</vt:lpstr>
      <vt:lpstr>AUC-ROC of Each Feature</vt:lpstr>
      <vt:lpstr>UMAP 2D Visualization of Features</vt:lpstr>
      <vt:lpstr>Training and Evaluation Strategies</vt:lpstr>
      <vt:lpstr>Approach 1</vt:lpstr>
      <vt:lpstr>K-Fold  +  Oversampling or Class-Weighting</vt:lpstr>
      <vt:lpstr>Approach 1: Model Performance (1/2)</vt:lpstr>
      <vt:lpstr>Approach 1: Model Performance (2/2)</vt:lpstr>
      <vt:lpstr>Approach 1: Best Model</vt:lpstr>
      <vt:lpstr>Approach 1: Best Model</vt:lpstr>
      <vt:lpstr>Approach 1  Case Analysis: Misclassification Between Class 4 and Class 5</vt:lpstr>
      <vt:lpstr>Approach 2</vt:lpstr>
      <vt:lpstr>Approach 2: Best Model from previous iteration, plus threshold tuning with masking. But first, level setting on evaluation metrics…</vt:lpstr>
      <vt:lpstr>Approach 2: Used Threshold Tuning (masking), but why is it important?</vt:lpstr>
      <vt:lpstr>Approach 2: Best Model from previous iteration, plus threshold tuning</vt:lpstr>
      <vt:lpstr>Approach 1 ViT</vt:lpstr>
      <vt:lpstr>Approach 1 vs 2 Test Set Differences</vt:lpstr>
      <vt:lpstr>Approach 2 ViT: Per Class Metrics</vt:lpstr>
      <vt:lpstr>Approach 2: Best Model from previous iteration, plus threshold tuning &amp; low confidence masking</vt:lpstr>
      <vt:lpstr>Future Work:</vt:lpstr>
      <vt:lpstr>Thank You!</vt:lpstr>
      <vt:lpstr>Appendix Approach 2: Threshold Tuning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Lynne Wang</dc:creator>
  <cp:lastModifiedBy>Vishal Saxena</cp:lastModifiedBy>
  <cp:revision>1</cp:revision>
  <dcterms:created xsi:type="dcterms:W3CDTF">2025-07-23T19:56:41Z</dcterms:created>
  <dcterms:modified xsi:type="dcterms:W3CDTF">2025-08-07T18:27:17Z</dcterms:modified>
</cp:coreProperties>
</file>